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9" r:id="rId11"/>
    <p:sldId id="270" r:id="rId12"/>
    <p:sldId id="271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6E9E9"/>
    <a:srgbClr val="FFE249"/>
    <a:srgbClr val="AF0029"/>
    <a:srgbClr val="993366"/>
    <a:srgbClr val="DDDDDD"/>
    <a:srgbClr val="66CCFF"/>
    <a:srgbClr val="008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goes here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goes here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DEF81D8-D314-40AE-932E-61BE82514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024A6BB-9EDA-402C-B3D0-E97695B76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ヒラギノ角ゴ Pro W3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ヒラギノ角ゴ Pro W3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ヒラギノ角ゴ Pro W3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B9DBC-E93E-44FF-9457-6456A3322A00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1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Comment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cette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presentation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rentre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dans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le cycle de formation Toastmasters : Avec le premier cycle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côté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Ledership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, on arrive au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niveau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CL. Le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niveau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suivant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est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ALB. Pour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avoir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ALB,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il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faut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faire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deux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présentations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comme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celle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-ci.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5687F-2A3D-4EFC-88D1-AFB1935A46AD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10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B7FFD-25F7-44A9-931A-208DC66CCC78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11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17176-FA74-44E5-9AAF-8452063BBCDC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12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CABFF-C264-4BC5-8FE3-4212C4240221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13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Maintenant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nous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allons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voir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comment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ces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belles paroles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s’appliquent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à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notre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club.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D’abord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je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fais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le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bilan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de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où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nous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sommes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. Moi-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même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je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suis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mentor pour Fabrice et Claudine.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Je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vais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leur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demander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qu’est-ce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qu’ils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attendent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d’un mentor.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Maintenant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nous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allons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voir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si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nous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pouvons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augmenté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le </a:t>
            </a:r>
            <a:r>
              <a:rPr lang="en-US" dirty="0" err="1">
                <a:latin typeface="Times" pitchFamily="18" charset="0"/>
                <a:ea typeface="ヒラギノ角ゴ Pro W3"/>
                <a:cs typeface="ヒラギノ角ゴ Pro W3"/>
              </a:rPr>
              <a:t>nombre</a:t>
            </a:r>
            <a:r>
              <a:rPr lang="en-US" dirty="0">
                <a:latin typeface="Times" pitchFamily="18" charset="0"/>
                <a:ea typeface="ヒラギノ角ゴ Pro W3"/>
                <a:cs typeface="ヒラギノ角ゴ Pro W3"/>
              </a:rPr>
              <a:t> de mentor </a:t>
            </a:r>
            <a:r>
              <a:rPr lang="en-US">
                <a:latin typeface="Times" pitchFamily="18" charset="0"/>
                <a:ea typeface="ヒラギノ角ゴ Pro W3"/>
                <a:cs typeface="ヒラギノ角ゴ Pro W3"/>
              </a:rPr>
              <a:t>et mentoré.</a:t>
            </a:r>
            <a:endParaRPr lang="en-US" dirty="0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BAFEBE-E6B3-4035-8B0E-3AE07171056A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2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4E2144-F94C-47C1-B62F-D76AF0B16925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3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4D63F-E416-49B6-B03A-D71DCF1319F6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4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1B6AE-5118-473B-874C-DAFA427B438D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5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39B1E2-10E5-433D-B941-1C1E33B463D5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6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F1F9E-D9FD-4C6D-A365-E0E9C3CF8A64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7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D26AB-ECF6-465C-B2C0-C684F1107F00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8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E2C36-1617-4F93-83E6-E9733692464C}" type="slidenum">
              <a:rPr lang="en-US" smtClean="0">
                <a:latin typeface="Times" pitchFamily="18" charset="0"/>
                <a:ea typeface="ヒラギノ角ゴ Pro W3"/>
                <a:cs typeface="ヒラギノ角ゴ Pro W3"/>
              </a:rPr>
              <a:pPr/>
              <a:t>9</a:t>
            </a:fld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pt pg bkgd-1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763" y="0"/>
            <a:ext cx="9134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ut/>
  </p:transition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 kern="1200" spc="-150">
          <a:solidFill>
            <a:schemeClr val="accent2"/>
          </a:solidFill>
          <a:latin typeface="Arial"/>
          <a:ea typeface="ヒラギノ角ゴ Pro W3" charset="-128"/>
          <a:cs typeface="ヒラギノ角ゴ Pro W3" charset="-128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fontAlgn="base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6pPr>
      <a:lvl7pPr marL="914400" algn="ctr" rtl="0" fontAlgn="base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7pPr>
      <a:lvl8pPr marL="1371600" algn="ctr" rtl="0" fontAlgn="base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8pPr>
      <a:lvl9pPr marL="1828800" algn="ctr" rtl="0" fontAlgn="base">
        <a:lnSpc>
          <a:spcPct val="7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4"/>
        <a:defRPr sz="3000">
          <a:solidFill>
            <a:schemeClr val="tx1"/>
          </a:solidFill>
          <a:latin typeface="Arial"/>
          <a:ea typeface="ヒラギノ角ゴ Pro W3" charset="-128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700">
          <a:solidFill>
            <a:schemeClr val="tx1"/>
          </a:solidFill>
          <a:latin typeface="Arial"/>
          <a:ea typeface="ヒラギノ角ゴ Pro W3" charset="-128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/>
          <a:ea typeface="ヒラギノ角ゴ Pro W3" charset="-128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/>
          <a:ea typeface="ヒラギノ角ゴ Pro W3" charset="-128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/>
          <a:ea typeface="ヒラギノ角ゴ Pro W3" charset="-128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 descr="ppt title pg bkgd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3" y="0"/>
            <a:ext cx="9134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93975" y="3055938"/>
            <a:ext cx="3965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latin typeface="Arial" pitchFamily="34" charset="0"/>
                <a:cs typeface="Arial" pitchFamily="34" charset="0"/>
              </a:rPr>
              <a:t>The Successful Club Series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48630" y="3665538"/>
            <a:ext cx="26324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800" b="1" spc="-150" dirty="0" err="1">
                <a:solidFill>
                  <a:srgbClr val="00293F"/>
                </a:solidFill>
                <a:latin typeface="Arial"/>
                <a:ea typeface="+mn-ea"/>
                <a:cs typeface="Arial"/>
              </a:rPr>
              <a:t>Mentorat</a:t>
            </a:r>
            <a:endParaRPr lang="en-US" sz="4800" b="1" spc="-150" dirty="0">
              <a:solidFill>
                <a:srgbClr val="00293F"/>
              </a:solidFill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936026"/>
            <a:ext cx="7939088" cy="3617174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Expliquer les bénéfices que vous avez tirés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Inviter le mentoré à d’autres manifestations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Reconnaître les progrès réalisés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Expliquer les devoirs des officiers du club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Expliquer le fonctionnement des concours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Décrire la structure de </a:t>
            </a:r>
            <a:r>
              <a:rPr lang="fr-FR" sz="2800" dirty="0" err="1">
                <a:latin typeface="Arial" pitchFamily="34" charset="0"/>
                <a:ea typeface="ヒラギノ角ゴ Pro W3"/>
                <a:cs typeface="Arial" pitchFamily="34" charset="0"/>
              </a:rPr>
              <a:t>Toastmasters</a:t>
            </a:r>
            <a:endParaRPr lang="fr-FR" sz="2800" dirty="0">
              <a:latin typeface="Arial" pitchFamily="34" charset="0"/>
              <a:ea typeface="ヒラギノ角ゴ Pro W3"/>
              <a:cs typeface="Arial" pitchFamily="34" charset="0"/>
            </a:endParaRPr>
          </a:p>
        </p:txBody>
      </p:sp>
      <p:sp>
        <p:nvSpPr>
          <p:cNvPr id="34818" name="Rectangle 6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000">
                <a:latin typeface="Arial" pitchFamily="34" charset="0"/>
                <a:ea typeface="MS PGothic" pitchFamily="34" charset="-128"/>
              </a:rPr>
              <a:t>9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162800" cy="8382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Arial" charset="0"/>
              </a:rPr>
              <a:t>Le </a:t>
            </a:r>
            <a:r>
              <a:rPr lang="en-US" sz="3600" dirty="0" err="1">
                <a:latin typeface="Arial" charset="0"/>
              </a:rPr>
              <a:t>Mentorat</a:t>
            </a:r>
            <a:r>
              <a:rPr lang="en-US" sz="3600" dirty="0">
                <a:latin typeface="Arial" charset="0"/>
              </a:rPr>
              <a:t> pas-à-pas (3/3)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1894681"/>
            <a:ext cx="601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000" b="1" dirty="0">
                <a:latin typeface="Arial" pitchFamily="34" charset="0"/>
                <a:cs typeface="Arial" pitchFamily="34" charset="0"/>
              </a:rPr>
              <a:t>Les rencontres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suivantes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646402"/>
            <a:ext cx="5867400" cy="381000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rgbClr val="B91428"/>
              </a:buClr>
              <a:buFont typeface="Webdings" pitchFamily="18" charset="2"/>
              <a:buChar char=""/>
            </a:pPr>
            <a:r>
              <a:rPr lang="fr-FR">
                <a:latin typeface="Arial" pitchFamily="34" charset="0"/>
                <a:ea typeface="ヒラギノ角ゴ Pro W3"/>
                <a:cs typeface="Arial" pitchFamily="34" charset="0"/>
              </a:rPr>
              <a:t>Disposés à apprendre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rgbClr val="B91428"/>
              </a:buClr>
              <a:buFont typeface="Webdings" pitchFamily="18" charset="2"/>
              <a:buChar char=""/>
            </a:pPr>
            <a:r>
              <a:rPr lang="fr-FR">
                <a:latin typeface="Arial" pitchFamily="34" charset="0"/>
                <a:ea typeface="ヒラギノ角ゴ Pro W3"/>
                <a:cs typeface="Arial" pitchFamily="34" charset="0"/>
              </a:rPr>
              <a:t>Réceptifs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rgbClr val="B91428"/>
              </a:buClr>
              <a:buFont typeface="Webdings" pitchFamily="18" charset="2"/>
              <a:buChar char=""/>
            </a:pPr>
            <a:r>
              <a:rPr lang="fr-FR">
                <a:latin typeface="Arial" pitchFamily="34" charset="0"/>
                <a:ea typeface="ヒラギノ角ゴ Pro W3"/>
                <a:cs typeface="Arial" pitchFamily="34" charset="0"/>
              </a:rPr>
              <a:t>Ouverts aux nouvelles idées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rgbClr val="B91428"/>
              </a:buClr>
              <a:buFont typeface="Webdings" pitchFamily="18" charset="2"/>
              <a:buChar char=""/>
            </a:pPr>
            <a:r>
              <a:rPr lang="fr-FR">
                <a:latin typeface="Arial" pitchFamily="34" charset="0"/>
                <a:ea typeface="ヒラギノ角ゴ Pro W3"/>
                <a:cs typeface="Arial" pitchFamily="34" charset="0"/>
              </a:rPr>
              <a:t>Loyaux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200"/>
              </a:spcAft>
              <a:buClr>
                <a:srgbClr val="B91428"/>
              </a:buClr>
              <a:buFont typeface="Webdings" pitchFamily="18" charset="2"/>
              <a:buChar char=""/>
            </a:pPr>
            <a:r>
              <a:rPr lang="fr-FR">
                <a:latin typeface="Arial" pitchFamily="34" charset="0"/>
                <a:ea typeface="ヒラギノ角ゴ Pro W3"/>
                <a:cs typeface="Arial" pitchFamily="34" charset="0"/>
              </a:rPr>
              <a:t>Reconnaissants</a:t>
            </a:r>
          </a:p>
        </p:txBody>
      </p:sp>
      <p:sp>
        <p:nvSpPr>
          <p:cNvPr id="36866" name="Rectangle 6"/>
          <p:cNvSpPr>
            <a:spLocks noChangeArrowheads="1"/>
          </p:cNvSpPr>
          <p:nvPr/>
        </p:nvSpPr>
        <p:spPr bwMode="auto">
          <a:xfrm>
            <a:off x="8382000" y="6400800"/>
            <a:ext cx="381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fr-FR" sz="1000" dirty="0">
                <a:latin typeface="Arial" pitchFamily="34" charset="0"/>
                <a:ea typeface="MS PGothic" pitchFamily="34" charset="-128"/>
              </a:rPr>
              <a:t>10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162800" cy="838200"/>
          </a:xfrm>
        </p:spPr>
        <p:txBody>
          <a:bodyPr/>
          <a:lstStyle/>
          <a:p>
            <a:pPr>
              <a:defRPr/>
            </a:pPr>
            <a:r>
              <a:rPr lang="fr-FR" sz="3600">
                <a:latin typeface="Arial" charset="0"/>
              </a:rPr>
              <a:t>Qualités des Mentorés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960602"/>
            <a:ext cx="541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fr-FR" sz="3000" b="1">
                <a:latin typeface="Arial" pitchFamily="34" charset="0"/>
                <a:cs typeface="Arial" pitchFamily="34" charset="0"/>
              </a:rPr>
              <a:t>Les Mentorés devront être: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819400"/>
            <a:ext cx="7924800" cy="25908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Clr>
                <a:schemeClr val="tx1"/>
              </a:buClr>
              <a:buFont typeface="Webdings" pitchFamily="18" charset="2"/>
              <a:buNone/>
            </a:pPr>
            <a:r>
              <a:rPr lang="fr-FR" sz="4800" b="1" dirty="0">
                <a:solidFill>
                  <a:schemeClr val="accent2"/>
                </a:solidFill>
                <a:latin typeface="Arial" pitchFamily="34" charset="0"/>
                <a:ea typeface="ヒラギノ角ゴ Pro W3"/>
                <a:cs typeface="Arial" pitchFamily="34" charset="0"/>
              </a:rPr>
              <a:t>Il y a une fin à tout !</a:t>
            </a:r>
          </a:p>
        </p:txBody>
      </p:sp>
      <p:sp>
        <p:nvSpPr>
          <p:cNvPr id="38914" name="Rectangle 6"/>
          <p:cNvSpPr>
            <a:spLocks noChangeArrowheads="1"/>
          </p:cNvSpPr>
          <p:nvPr/>
        </p:nvSpPr>
        <p:spPr bwMode="auto">
          <a:xfrm>
            <a:off x="8305800" y="6400800"/>
            <a:ext cx="3952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FR" sz="1000">
                <a:latin typeface="Arial" pitchFamily="34" charset="0"/>
                <a:ea typeface="MS PGothic" pitchFamily="34" charset="-128"/>
              </a:rPr>
              <a:t>11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162800" cy="838200"/>
          </a:xfrm>
        </p:spPr>
        <p:txBody>
          <a:bodyPr/>
          <a:lstStyle/>
          <a:p>
            <a:pPr>
              <a:defRPr/>
            </a:pPr>
            <a:r>
              <a:rPr lang="fr-FR" sz="3600" dirty="0">
                <a:latin typeface="Arial" charset="0"/>
              </a:rPr>
              <a:t>Une relation limitée dans le temps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98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5943600" cy="32766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fr-FR" sz="4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Expérimenter</a:t>
            </a:r>
          </a:p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fr-FR" sz="4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Apprendre</a:t>
            </a:r>
          </a:p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fr-FR" sz="4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Bénéficier</a:t>
            </a:r>
          </a:p>
        </p:txBody>
      </p:sp>
      <p:sp>
        <p:nvSpPr>
          <p:cNvPr id="40963" name="Rectangle 6"/>
          <p:cNvSpPr>
            <a:spLocks noChangeArrowheads="1"/>
          </p:cNvSpPr>
          <p:nvPr/>
        </p:nvSpPr>
        <p:spPr bwMode="auto">
          <a:xfrm>
            <a:off x="8305800" y="6400800"/>
            <a:ext cx="395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FR" sz="1000">
                <a:latin typeface="Arial" pitchFamily="34" charset="0"/>
                <a:ea typeface="MS PGothic" pitchFamily="34" charset="-128"/>
              </a:rPr>
              <a:t>12</a:t>
            </a:r>
          </a:p>
        </p:txBody>
      </p:sp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533400" y="1219200"/>
            <a:ext cx="7162800" cy="838200"/>
          </a:xfrm>
        </p:spPr>
        <p:txBody>
          <a:bodyPr/>
          <a:lstStyle/>
          <a:p>
            <a:pPr>
              <a:defRPr/>
            </a:pPr>
            <a:r>
              <a:rPr lang="fr-FR" sz="3600" dirty="0">
                <a:latin typeface="Arial" charset="0"/>
              </a:rPr>
              <a:t>Mots-clés d’un relation complice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14600"/>
            <a:ext cx="7696200" cy="3810000"/>
          </a:xfrm>
        </p:spPr>
        <p:txBody>
          <a:bodyPr/>
          <a:lstStyle/>
          <a:p>
            <a:pPr marL="393700" indent="-393700" eaLnBrk="1" hangingPunct="1">
              <a:spcBef>
                <a:spcPct val="0"/>
              </a:spcBef>
              <a:spcAft>
                <a:spcPct val="40000"/>
              </a:spcAft>
              <a:buClr>
                <a:schemeClr val="accent4"/>
              </a:buClr>
              <a:buSzPct val="100000"/>
              <a:buFont typeface="Webdings" charset="2"/>
              <a:buChar char=""/>
              <a:defRPr/>
            </a:pPr>
            <a:r>
              <a:rPr lang="fr-FR" sz="2800" dirty="0">
                <a:ea typeface="+mn-ea"/>
              </a:rPr>
              <a:t>S’implique</a:t>
            </a:r>
            <a:r>
              <a:rPr lang="en-US" sz="2800" dirty="0">
                <a:ea typeface="+mn-ea"/>
              </a:rPr>
              <a:t> et </a:t>
            </a:r>
            <a:r>
              <a:rPr lang="en-US" sz="2800" dirty="0" err="1">
                <a:ea typeface="+mn-ea"/>
              </a:rPr>
              <a:t>apporte</a:t>
            </a:r>
            <a:r>
              <a:rPr lang="en-US" sz="2800" dirty="0">
                <a:ea typeface="+mn-ea"/>
              </a:rPr>
              <a:t> son aide</a:t>
            </a:r>
          </a:p>
          <a:p>
            <a:pPr marL="393700" indent="-393700" eaLnBrk="1" hangingPunct="1">
              <a:spcBef>
                <a:spcPct val="0"/>
              </a:spcBef>
              <a:spcAft>
                <a:spcPct val="40000"/>
              </a:spcAft>
              <a:buClr>
                <a:schemeClr val="accent4"/>
              </a:buClr>
              <a:buSzPct val="100000"/>
              <a:buFont typeface="Webdings" charset="2"/>
              <a:buChar char=""/>
              <a:defRPr/>
            </a:pPr>
            <a:r>
              <a:rPr lang="en-US" sz="2800" dirty="0" err="1">
                <a:ea typeface="+mn-ea"/>
              </a:rPr>
              <a:t>Montre</a:t>
            </a:r>
            <a:r>
              <a:rPr lang="en-US" sz="2800" dirty="0">
                <a:ea typeface="+mn-ea"/>
              </a:rPr>
              <a:t> </a:t>
            </a:r>
            <a:r>
              <a:rPr lang="en-US" sz="2800" dirty="0" err="1">
                <a:ea typeface="+mn-ea"/>
              </a:rPr>
              <a:t>l’exemple</a:t>
            </a:r>
            <a:endParaRPr lang="en-US" sz="2800" dirty="0">
              <a:ea typeface="+mn-ea"/>
            </a:endParaRPr>
          </a:p>
          <a:p>
            <a:pPr marL="393700" indent="-393700" eaLnBrk="1" hangingPunct="1">
              <a:spcBef>
                <a:spcPct val="0"/>
              </a:spcBef>
              <a:spcAft>
                <a:spcPct val="40000"/>
              </a:spcAft>
              <a:buClr>
                <a:schemeClr val="accent4"/>
              </a:buClr>
              <a:buSzPct val="100000"/>
              <a:buFont typeface="Webdings" charset="2"/>
              <a:buChar char=""/>
              <a:defRPr/>
            </a:pPr>
            <a:r>
              <a:rPr lang="en-US" sz="2800" dirty="0">
                <a:ea typeface="+mn-ea"/>
              </a:rPr>
              <a:t>Fait office de</a:t>
            </a:r>
            <a:r>
              <a:rPr lang="en-US" sz="2800" dirty="0"/>
              <a:t> </a:t>
            </a:r>
            <a:r>
              <a:rPr lang="en-US" sz="2800" dirty="0">
                <a:ea typeface="+mn-ea"/>
              </a:rPr>
              <a:t>guide et de</a:t>
            </a:r>
            <a:r>
              <a:rPr lang="en-US" sz="2800" dirty="0"/>
              <a:t> </a:t>
            </a:r>
            <a:r>
              <a:rPr lang="en-US" sz="2800" dirty="0">
                <a:ea typeface="+mn-ea"/>
              </a:rPr>
              <a:t>confident</a:t>
            </a:r>
          </a:p>
          <a:p>
            <a:pPr marL="393700" indent="-393700" eaLnBrk="1" hangingPunct="1">
              <a:spcBef>
                <a:spcPct val="0"/>
              </a:spcBef>
              <a:spcAft>
                <a:spcPct val="40000"/>
              </a:spcAft>
              <a:buClr>
                <a:schemeClr val="accent4"/>
              </a:buClr>
              <a:buSzPct val="100000"/>
              <a:buFont typeface="Webdings" charset="2"/>
              <a:buChar char=""/>
              <a:defRPr/>
            </a:pPr>
            <a:r>
              <a:rPr lang="fr-FR" sz="2800" dirty="0">
                <a:ea typeface="+mn-ea"/>
              </a:rPr>
              <a:t>Partage</a:t>
            </a:r>
            <a:r>
              <a:rPr lang="en-US" sz="2800" dirty="0">
                <a:ea typeface="+mn-ea"/>
              </a:rPr>
              <a:t> </a:t>
            </a:r>
            <a:r>
              <a:rPr lang="en-US" sz="2800" dirty="0" err="1">
                <a:ea typeface="+mn-ea"/>
              </a:rPr>
              <a:t>ses</a:t>
            </a:r>
            <a:r>
              <a:rPr lang="en-US" sz="2800" dirty="0">
                <a:ea typeface="+mn-ea"/>
              </a:rPr>
              <a:t> </a:t>
            </a:r>
            <a:r>
              <a:rPr lang="fr-FR" sz="2800" dirty="0">
                <a:ea typeface="+mn-ea"/>
              </a:rPr>
              <a:t>connaissances</a:t>
            </a:r>
            <a:r>
              <a:rPr lang="en-US" sz="2800" dirty="0">
                <a:ea typeface="+mn-ea"/>
              </a:rPr>
              <a:t>, </a:t>
            </a:r>
            <a:r>
              <a:rPr lang="en-US" sz="2800" dirty="0" err="1">
                <a:ea typeface="+mn-ea"/>
              </a:rPr>
              <a:t>ses</a:t>
            </a:r>
            <a:r>
              <a:rPr lang="en-US" sz="2800" dirty="0">
                <a:ea typeface="+mn-ea"/>
              </a:rPr>
              <a:t> </a:t>
            </a:r>
            <a:r>
              <a:rPr lang="en-US" sz="2800" dirty="0" err="1">
                <a:ea typeface="+mn-ea"/>
              </a:rPr>
              <a:t>ressentis</a:t>
            </a:r>
            <a:r>
              <a:rPr lang="en-US" sz="2800" dirty="0">
                <a:ea typeface="+mn-ea"/>
              </a:rPr>
              <a:t>, </a:t>
            </a:r>
            <a:r>
              <a:rPr lang="en-US" sz="2800" dirty="0" err="1">
                <a:ea typeface="+mn-ea"/>
              </a:rPr>
              <a:t>ses</a:t>
            </a:r>
            <a:r>
              <a:rPr lang="en-US" sz="2800" dirty="0">
                <a:ea typeface="+mn-ea"/>
              </a:rPr>
              <a:t> perspectives et </a:t>
            </a:r>
            <a:r>
              <a:rPr lang="en-US" sz="2800" dirty="0" err="1">
                <a:ea typeface="+mn-ea"/>
              </a:rPr>
              <a:t>sa</a:t>
            </a:r>
            <a:r>
              <a:rPr lang="en-US" sz="2800" dirty="0">
                <a:ea typeface="+mn-ea"/>
              </a:rPr>
              <a:t> </a:t>
            </a:r>
            <a:r>
              <a:rPr lang="en-US" sz="2800" dirty="0" err="1">
                <a:ea typeface="+mn-ea"/>
              </a:rPr>
              <a:t>sagesse</a:t>
            </a:r>
            <a:endParaRPr lang="en-US" sz="2800" dirty="0">
              <a:ea typeface="+mn-ea"/>
            </a:endParaRPr>
          </a:p>
          <a:p>
            <a:pPr marL="393700" indent="-393700" eaLnBrk="1" hangingPunct="1">
              <a:spcBef>
                <a:spcPct val="0"/>
              </a:spcBef>
              <a:spcAft>
                <a:spcPct val="40000"/>
              </a:spcAft>
              <a:buClr>
                <a:schemeClr val="accent4"/>
              </a:buClr>
              <a:buSzPct val="100000"/>
              <a:buFont typeface="Webdings" charset="2"/>
              <a:buChar char=""/>
              <a:defRPr/>
            </a:pPr>
            <a:r>
              <a:rPr lang="en-US" sz="2800" dirty="0">
                <a:ea typeface="+mn-ea"/>
              </a:rPr>
              <a:t>Aide les </a:t>
            </a:r>
            <a:r>
              <a:rPr lang="en-US" sz="2800" dirty="0" err="1">
                <a:ea typeface="+mn-ea"/>
              </a:rPr>
              <a:t>autres</a:t>
            </a:r>
            <a:r>
              <a:rPr lang="en-US" sz="2800" dirty="0">
                <a:ea typeface="+mn-ea"/>
              </a:rPr>
              <a:t> à </a:t>
            </a:r>
            <a:r>
              <a:rPr lang="en-US" sz="2800" dirty="0" err="1">
                <a:ea typeface="+mn-ea"/>
              </a:rPr>
              <a:t>réussir</a:t>
            </a:r>
            <a:endParaRPr lang="en-US" sz="2800" dirty="0">
              <a:ea typeface="+mn-ea"/>
            </a:endParaRPr>
          </a:p>
        </p:txBody>
      </p:sp>
      <p:sp>
        <p:nvSpPr>
          <p:cNvPr id="18434" name="Rectangle 10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000">
                <a:latin typeface="Arial" pitchFamily="34" charset="0"/>
              </a:rPr>
              <a:t>1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err="1">
                <a:latin typeface="Arial" charset="0"/>
              </a:rPr>
              <a:t>Qu’est-ce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600" dirty="0" err="1">
                <a:latin typeface="Arial" charset="0"/>
              </a:rPr>
              <a:t>qu’un</a:t>
            </a:r>
            <a:r>
              <a:rPr lang="en-US" sz="3600" dirty="0">
                <a:latin typeface="Arial" charset="0"/>
              </a:rPr>
              <a:t> Mentor?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1828800"/>
            <a:ext cx="2971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000" b="1" dirty="0">
                <a:latin typeface="Arial" pitchFamily="34" charset="0"/>
                <a:cs typeface="Arial" pitchFamily="34" charset="0"/>
              </a:rPr>
              <a:t>Un mentor: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101" y="2728959"/>
            <a:ext cx="8015288" cy="4038600"/>
          </a:xfrm>
        </p:spPr>
        <p:txBody>
          <a:bodyPr/>
          <a:lstStyle/>
          <a:p>
            <a:pPr marL="398463" indent="-398463" eaLnBrk="1" hangingPunct="1">
              <a:spcBef>
                <a:spcPct val="0"/>
              </a:spcBef>
              <a:spcAft>
                <a:spcPts val="18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600" dirty="0">
                <a:latin typeface="Arial" pitchFamily="34" charset="0"/>
                <a:ea typeface="ヒラギノ角ゴ Pro W3"/>
                <a:cs typeface="Arial" pitchFamily="34" charset="0"/>
              </a:rPr>
              <a:t>Prendre connaissance du programme </a:t>
            </a:r>
            <a:r>
              <a:rPr lang="fr-FR" sz="2600" dirty="0" err="1">
                <a:latin typeface="Arial" pitchFamily="34" charset="0"/>
                <a:ea typeface="ヒラギノ角ゴ Pro W3"/>
                <a:cs typeface="Arial" pitchFamily="34" charset="0"/>
              </a:rPr>
              <a:t>Toastmasters</a:t>
            </a:r>
            <a:endParaRPr lang="fr-FR" sz="2600" dirty="0">
              <a:latin typeface="Arial" pitchFamily="34" charset="0"/>
              <a:ea typeface="ヒラギノ角ゴ Pro W3"/>
              <a:cs typeface="Arial" pitchFamily="34" charset="0"/>
            </a:endParaRPr>
          </a:p>
          <a:p>
            <a:pPr marL="398463" indent="-398463" eaLnBrk="1" hangingPunct="1">
              <a:spcBef>
                <a:spcPct val="0"/>
              </a:spcBef>
              <a:spcAft>
                <a:spcPts val="18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600" dirty="0">
                <a:latin typeface="Arial" pitchFamily="34" charset="0"/>
                <a:ea typeface="ヒラギノ角ゴ Pro W3"/>
                <a:cs typeface="Arial" pitchFamily="34" charset="0"/>
              </a:rPr>
              <a:t>S’imprégner des us et coutumes du club</a:t>
            </a:r>
          </a:p>
          <a:p>
            <a:pPr marL="398463" indent="-398463" eaLnBrk="1" hangingPunct="1">
              <a:spcBef>
                <a:spcPct val="0"/>
              </a:spcBef>
              <a:spcAft>
                <a:spcPts val="18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600" dirty="0">
                <a:latin typeface="Arial" pitchFamily="34" charset="0"/>
                <a:ea typeface="ヒラギノ角ゴ Pro W3"/>
                <a:cs typeface="Arial" pitchFamily="34" charset="0"/>
              </a:rPr>
              <a:t>Développer la confiance</a:t>
            </a:r>
          </a:p>
          <a:p>
            <a:pPr marL="398463" indent="-398463" eaLnBrk="1" hangingPunct="1">
              <a:spcBef>
                <a:spcPct val="0"/>
              </a:spcBef>
              <a:spcAft>
                <a:spcPts val="18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600" dirty="0">
                <a:latin typeface="Arial" pitchFamily="34" charset="0"/>
                <a:ea typeface="ヒラギノ角ゴ Pro W3"/>
                <a:cs typeface="Arial" pitchFamily="34" charset="0"/>
              </a:rPr>
              <a:t>Participer de plus en plus</a:t>
            </a:r>
          </a:p>
          <a:p>
            <a:pPr marL="398463" indent="-398463" eaLnBrk="1" hangingPunct="1">
              <a:spcBef>
                <a:spcPct val="0"/>
              </a:spcBef>
              <a:spcAft>
                <a:spcPts val="18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600" dirty="0">
                <a:latin typeface="Arial" pitchFamily="34" charset="0"/>
                <a:ea typeface="ヒラギノ角ゴ Pro W3"/>
                <a:cs typeface="Arial" pitchFamily="34" charset="0"/>
              </a:rPr>
              <a:t>Apprendre rapidement l’art de prendre la parole en publique</a:t>
            </a: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000">
                <a:latin typeface="Arial" pitchFamily="34" charset="0"/>
              </a:rPr>
              <a:t>2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38200"/>
            <a:ext cx="6553200" cy="1143000"/>
          </a:xfrm>
        </p:spPr>
        <p:txBody>
          <a:bodyPr/>
          <a:lstStyle/>
          <a:p>
            <a:pPr>
              <a:defRPr/>
            </a:pPr>
            <a:r>
              <a:rPr lang="en-US" sz="3600" dirty="0" err="1">
                <a:latin typeface="Arial" charset="0"/>
              </a:rPr>
              <a:t>Faciliter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600" dirty="0" err="1">
                <a:latin typeface="Arial" charset="0"/>
              </a:rPr>
              <a:t>l’apprentissage</a:t>
            </a:r>
            <a:endParaRPr lang="en-US" sz="3600" dirty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2101" y="1828800"/>
            <a:ext cx="434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000" b="1" dirty="0">
                <a:latin typeface="Arial" pitchFamily="34" charset="0"/>
                <a:cs typeface="Arial" pitchFamily="34" charset="0"/>
              </a:rPr>
              <a:t>Le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mentoré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doit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86200"/>
            <a:ext cx="8722265" cy="1524000"/>
          </a:xfrm>
        </p:spPr>
        <p:txBody>
          <a:bodyPr/>
          <a:lstStyle/>
          <a:p>
            <a:pPr marL="398463" indent="-398463" eaLnBrk="1" hangingPunct="1">
              <a:spcBef>
                <a:spcPct val="0"/>
              </a:spcBef>
              <a:spcAft>
                <a:spcPts val="21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Perfectionnement des compétences existantes</a:t>
            </a:r>
          </a:p>
          <a:p>
            <a:pPr marL="398463" indent="-398463" eaLnBrk="1" hangingPunct="1">
              <a:spcBef>
                <a:spcPct val="0"/>
              </a:spcBef>
              <a:spcAft>
                <a:spcPts val="21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Acquisition de nouvelles compétences</a:t>
            </a:r>
          </a:p>
        </p:txBody>
      </p:sp>
      <p:sp>
        <p:nvSpPr>
          <p:cNvPr id="22530" name="Rectangle 10"/>
          <p:cNvSpPr>
            <a:spLocks noChangeArrowheads="1"/>
          </p:cNvSpPr>
          <p:nvPr/>
        </p:nvSpPr>
        <p:spPr bwMode="auto">
          <a:xfrm>
            <a:off x="8458200" y="6400800"/>
            <a:ext cx="2428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FR" sz="1000">
                <a:latin typeface="Arial" pitchFamily="34" charset="0"/>
                <a:ea typeface="MS PGothic" pitchFamily="34" charset="-128"/>
              </a:rPr>
              <a:t>3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1441448"/>
            <a:ext cx="8091488" cy="1066800"/>
          </a:xfrm>
        </p:spPr>
        <p:txBody>
          <a:bodyPr/>
          <a:lstStyle/>
          <a:p>
            <a:pPr>
              <a:defRPr/>
            </a:pPr>
            <a:r>
              <a:rPr lang="fr-FR" sz="3600" dirty="0">
                <a:latin typeface="Arial" charset="0"/>
              </a:rPr>
              <a:t>Développement des qualités spécifiques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729725"/>
            <a:ext cx="65842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fr-FR" sz="3000" b="1" dirty="0">
                <a:latin typeface="Arial" pitchFamily="34" charset="0"/>
                <a:cs typeface="Arial" pitchFamily="34" charset="0"/>
              </a:rPr>
              <a:t>Les </a:t>
            </a:r>
            <a:r>
              <a:rPr lang="fr-FR" sz="3000" b="1" dirty="0" err="1">
                <a:latin typeface="Arial" pitchFamily="34" charset="0"/>
                <a:cs typeface="Arial" pitchFamily="34" charset="0"/>
              </a:rPr>
              <a:t>mentorés</a:t>
            </a:r>
            <a:r>
              <a:rPr lang="fr-FR" sz="3000" b="1" dirty="0">
                <a:latin typeface="Arial" pitchFamily="34" charset="0"/>
                <a:cs typeface="Arial" pitchFamily="34" charset="0"/>
              </a:rPr>
              <a:t> plus expérimentés: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6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514600"/>
            <a:ext cx="6629400" cy="3200400"/>
          </a:xfrm>
        </p:spPr>
        <p:txBody>
          <a:bodyPr/>
          <a:lstStyle/>
          <a:p>
            <a:pPr marL="398463" indent="-398463" eaLnBrk="1" hangingPunct="1">
              <a:spcBef>
                <a:spcPts val="2100"/>
              </a:spcBef>
              <a:buClr>
                <a:srgbClr val="AF0029"/>
              </a:buClr>
              <a:buFont typeface="Webdings" pitchFamily="18" charset="2"/>
              <a:buChar char="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Apprendre de leur mentoré</a:t>
            </a:r>
          </a:p>
          <a:p>
            <a:pPr marL="398463" indent="-398463" eaLnBrk="1" hangingPunct="1">
              <a:spcBef>
                <a:spcPts val="2100"/>
              </a:spcBef>
              <a:buClr>
                <a:srgbClr val="AF0029"/>
              </a:buClr>
              <a:buFont typeface="Webdings" pitchFamily="18" charset="2"/>
              <a:buChar char="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Rester productif</a:t>
            </a:r>
          </a:p>
          <a:p>
            <a:pPr marL="398463" indent="-398463" eaLnBrk="1" hangingPunct="1">
              <a:spcBef>
                <a:spcPts val="2100"/>
              </a:spcBef>
              <a:buClr>
                <a:srgbClr val="AF0029"/>
              </a:buClr>
              <a:buFont typeface="Webdings" pitchFamily="18" charset="2"/>
              <a:buChar char="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Aider les autres</a:t>
            </a:r>
          </a:p>
          <a:p>
            <a:pPr marL="398463" indent="-398463" eaLnBrk="1" hangingPunct="1">
              <a:spcBef>
                <a:spcPts val="2100"/>
              </a:spcBef>
              <a:buClr>
                <a:srgbClr val="AF0029"/>
              </a:buClr>
              <a:buFont typeface="Webdings" pitchFamily="18" charset="2"/>
              <a:buChar char="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Être reconnu</a:t>
            </a:r>
          </a:p>
        </p:txBody>
      </p:sp>
      <p:sp>
        <p:nvSpPr>
          <p:cNvPr id="24578" name="Rectangle 12"/>
          <p:cNvSpPr>
            <a:spLocks noChangeArrowheads="1"/>
          </p:cNvSpPr>
          <p:nvPr/>
        </p:nvSpPr>
        <p:spPr bwMode="auto">
          <a:xfrm>
            <a:off x="8458200" y="6400800"/>
            <a:ext cx="2428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FR" sz="1000">
                <a:latin typeface="Arial" pitchFamily="34" charset="0"/>
                <a:ea typeface="MS PGothic" pitchFamily="34" charset="-128"/>
              </a:rPr>
              <a:t>4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sz="3600" dirty="0">
                <a:latin typeface="Arial" charset="0"/>
              </a:rPr>
              <a:t>Avantages pour le mentor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6705600" cy="2362200"/>
          </a:xfrm>
        </p:spPr>
        <p:txBody>
          <a:bodyPr/>
          <a:lstStyle/>
          <a:p>
            <a:pPr marL="398463" indent="-398463" eaLnBrk="1" hangingPunct="1">
              <a:spcBef>
                <a:spcPct val="0"/>
              </a:spcBef>
              <a:spcAft>
                <a:spcPts val="2275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Davantage de membres</a:t>
            </a:r>
          </a:p>
          <a:p>
            <a:pPr marL="398463" indent="-398463" eaLnBrk="1" hangingPunct="1">
              <a:spcBef>
                <a:spcPct val="0"/>
              </a:spcBef>
              <a:spcAft>
                <a:spcPts val="2275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Satisfaction accrue des membres</a:t>
            </a:r>
          </a:p>
          <a:p>
            <a:pPr marL="398463" indent="-398463" eaLnBrk="1" hangingPunct="1">
              <a:spcBef>
                <a:spcPct val="0"/>
              </a:spcBef>
              <a:spcAft>
                <a:spcPts val="2275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Meilleure rétention des membres</a:t>
            </a:r>
          </a:p>
        </p:txBody>
      </p:sp>
      <p:sp>
        <p:nvSpPr>
          <p:cNvPr id="26626" name="Rectangle 10"/>
          <p:cNvSpPr>
            <a:spLocks noChangeArrowheads="1"/>
          </p:cNvSpPr>
          <p:nvPr/>
        </p:nvSpPr>
        <p:spPr bwMode="auto">
          <a:xfrm>
            <a:off x="8458200" y="6400800"/>
            <a:ext cx="2428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FR" sz="1000">
                <a:latin typeface="Arial" pitchFamily="34" charset="0"/>
                <a:ea typeface="MS PGothic" pitchFamily="34" charset="-128"/>
              </a:rPr>
              <a:t>5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sz="3600" dirty="0">
                <a:latin typeface="Arial" charset="0"/>
              </a:rPr>
              <a:t>Avantages pour les Clubs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0" y="1981200"/>
            <a:ext cx="3962400" cy="4343400"/>
          </a:xfrm>
        </p:spPr>
        <p:txBody>
          <a:bodyPr/>
          <a:lstStyle/>
          <a:p>
            <a:pPr marL="398463" indent="-398463" eaLnBrk="1" hangingPunct="1">
              <a:lnSpc>
                <a:spcPct val="90000"/>
              </a:lnSpc>
              <a:spcAft>
                <a:spcPct val="300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900" dirty="0">
                <a:latin typeface="Arial" pitchFamily="34" charset="0"/>
                <a:ea typeface="ヒラギノ角ゴ Pro W3"/>
                <a:cs typeface="Arial" pitchFamily="34" charset="0"/>
              </a:rPr>
              <a:t>Bon soutien</a:t>
            </a:r>
          </a:p>
          <a:p>
            <a:pPr marL="398463" indent="-398463" eaLnBrk="1" hangingPunct="1">
              <a:lnSpc>
                <a:spcPct val="90000"/>
              </a:lnSpc>
              <a:spcAft>
                <a:spcPct val="300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900" dirty="0">
                <a:latin typeface="Arial" pitchFamily="34" charset="0"/>
                <a:ea typeface="ヒラギノ角ゴ Pro W3"/>
                <a:cs typeface="Arial" pitchFamily="34" charset="0"/>
              </a:rPr>
              <a:t>Informé</a:t>
            </a:r>
          </a:p>
          <a:p>
            <a:pPr marL="398463" indent="-398463" eaLnBrk="1" hangingPunct="1">
              <a:lnSpc>
                <a:spcPct val="90000"/>
              </a:lnSpc>
              <a:spcAft>
                <a:spcPct val="300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900" dirty="0">
                <a:latin typeface="Arial" pitchFamily="34" charset="0"/>
                <a:ea typeface="ヒラギノ角ゴ Pro W3"/>
                <a:cs typeface="Arial" pitchFamily="34" charset="0"/>
              </a:rPr>
              <a:t>Confiant</a:t>
            </a:r>
          </a:p>
          <a:p>
            <a:pPr marL="398463" indent="-398463" eaLnBrk="1" hangingPunct="1">
              <a:lnSpc>
                <a:spcPct val="90000"/>
              </a:lnSpc>
              <a:spcAft>
                <a:spcPct val="300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900" dirty="0">
                <a:latin typeface="Arial" pitchFamily="34" charset="0"/>
                <a:ea typeface="ヒラギノ角ゴ Pro W3"/>
                <a:cs typeface="Arial" pitchFamily="34" charset="0"/>
              </a:rPr>
              <a:t>Bonne écoute</a:t>
            </a:r>
          </a:p>
          <a:p>
            <a:pPr marL="398463" indent="-398463" eaLnBrk="1" hangingPunct="1">
              <a:lnSpc>
                <a:spcPct val="90000"/>
              </a:lnSpc>
              <a:spcAft>
                <a:spcPct val="30000"/>
              </a:spcAft>
              <a:buClr>
                <a:srgbClr val="AF0029"/>
              </a:buClr>
              <a:buFont typeface="Webdings" pitchFamily="18" charset="2"/>
              <a:buChar char=""/>
            </a:pPr>
            <a:r>
              <a:rPr lang="fr-FR" sz="2900" dirty="0">
                <a:latin typeface="Arial" pitchFamily="34" charset="0"/>
                <a:ea typeface="ヒラギノ角ゴ Pro W3"/>
                <a:cs typeface="Arial" pitchFamily="34" charset="0"/>
              </a:rPr>
              <a:t>Empathique</a:t>
            </a:r>
          </a:p>
        </p:txBody>
      </p:sp>
      <p:sp>
        <p:nvSpPr>
          <p:cNvPr id="28674" name="Rectangle 11"/>
          <p:cNvSpPr>
            <a:spLocks noChangeArrowheads="1"/>
          </p:cNvSpPr>
          <p:nvPr/>
        </p:nvSpPr>
        <p:spPr bwMode="auto">
          <a:xfrm>
            <a:off x="8458200" y="6400800"/>
            <a:ext cx="2428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FR" sz="1000" dirty="0">
                <a:latin typeface="Arial" pitchFamily="34" charset="0"/>
                <a:ea typeface="MS PGothic" pitchFamily="34" charset="-128"/>
              </a:rPr>
              <a:t>6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fr-FR" sz="3600" dirty="0">
                <a:latin typeface="Arial" charset="0"/>
              </a:rPr>
              <a:t>Qualités d’un Mentor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2895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8463" indent="-398463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rgbClr val="AF0029"/>
              </a:buClr>
              <a:buFont typeface="Webdings" charset="2"/>
              <a:buChar char=""/>
              <a:defRPr/>
            </a:pPr>
            <a:r>
              <a:rPr lang="fr-FR" sz="2900" kern="0" dirty="0">
                <a:latin typeface="Arial" charset="0"/>
                <a:ea typeface="ヒラギノ角ゴ Pro W3" charset="-128"/>
                <a:cs typeface="Arial"/>
              </a:rPr>
              <a:t>Disponible</a:t>
            </a:r>
          </a:p>
          <a:p>
            <a:pPr marL="398463" indent="-398463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rgbClr val="AF0029"/>
              </a:buClr>
              <a:buFont typeface="Webdings" charset="2"/>
              <a:buChar char=""/>
              <a:defRPr/>
            </a:pPr>
            <a:r>
              <a:rPr lang="fr-FR" sz="2900" kern="0" dirty="0">
                <a:latin typeface="Arial" charset="0"/>
                <a:ea typeface="ヒラギノ角ゴ Pro W3" charset="-128"/>
                <a:cs typeface="Arial"/>
              </a:rPr>
              <a:t>Patient</a:t>
            </a:r>
          </a:p>
          <a:p>
            <a:pPr marL="398463" indent="-398463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rgbClr val="AF0029"/>
              </a:buClr>
              <a:buFont typeface="Webdings" charset="2"/>
              <a:buChar char=""/>
              <a:defRPr/>
            </a:pPr>
            <a:r>
              <a:rPr lang="fr-FR" sz="2900" kern="0" dirty="0">
                <a:latin typeface="Arial" charset="0"/>
                <a:ea typeface="ヒラギノ角ゴ Pro W3" charset="-128"/>
                <a:cs typeface="Arial"/>
              </a:rPr>
              <a:t>Sensible</a:t>
            </a:r>
          </a:p>
          <a:p>
            <a:pPr marL="398463" indent="-398463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rgbClr val="AF0029"/>
              </a:buClr>
              <a:buFont typeface="Webdings" charset="2"/>
              <a:buChar char=""/>
              <a:defRPr/>
            </a:pPr>
            <a:r>
              <a:rPr lang="fr-FR" sz="2900" kern="0" dirty="0">
                <a:latin typeface="Arial" charset="0"/>
                <a:ea typeface="ヒラギノ角ゴ Pro W3" charset="-128"/>
                <a:cs typeface="Arial"/>
              </a:rPr>
              <a:t>Respectueux</a:t>
            </a:r>
          </a:p>
          <a:p>
            <a:pPr marL="398463" indent="-398463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rgbClr val="AF0029"/>
              </a:buClr>
              <a:buFont typeface="Webdings" charset="2"/>
              <a:buChar char=""/>
              <a:defRPr/>
            </a:pPr>
            <a:r>
              <a:rPr lang="fr-FR" sz="2900" kern="0" dirty="0">
                <a:latin typeface="Arial" charset="0"/>
                <a:ea typeface="ヒラギノ角ゴ Pro W3" charset="-128"/>
                <a:cs typeface="Arial"/>
              </a:rPr>
              <a:t>Flexible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6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101" y="2895600"/>
            <a:ext cx="7543800" cy="2951202"/>
          </a:xfrm>
        </p:spPr>
        <p:txBody>
          <a:bodyPr/>
          <a:lstStyle/>
          <a:p>
            <a:pPr marL="457200" indent="-457200" eaLnBrk="1" hangingPunct="1">
              <a:spcBef>
                <a:spcPts val="400"/>
              </a:spcBef>
              <a:spcAft>
                <a:spcPts val="195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S’asseoir avec le nouveau membre</a:t>
            </a:r>
          </a:p>
          <a:p>
            <a:pPr marL="457200" indent="-457200" eaLnBrk="1" hangingPunct="1">
              <a:spcBef>
                <a:spcPts val="400"/>
              </a:spcBef>
              <a:spcAft>
                <a:spcPts val="195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Expliquer les us et coutumes du club</a:t>
            </a:r>
          </a:p>
          <a:p>
            <a:pPr marL="457200" indent="-457200" eaLnBrk="1" hangingPunct="1">
              <a:spcBef>
                <a:spcPts val="400"/>
              </a:spcBef>
              <a:spcAft>
                <a:spcPts val="195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Expliquer l’inscription au club</a:t>
            </a:r>
          </a:p>
          <a:p>
            <a:pPr marL="457200" indent="-457200" eaLnBrk="1" hangingPunct="1">
              <a:spcBef>
                <a:spcPts val="400"/>
              </a:spcBef>
              <a:spcAft>
                <a:spcPts val="195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sz="2800" dirty="0">
                <a:latin typeface="Arial" pitchFamily="34" charset="0"/>
                <a:ea typeface="ヒラギノ角ゴ Pro W3"/>
                <a:cs typeface="Arial" pitchFamily="34" charset="0"/>
              </a:rPr>
              <a:t>Apporter un soutien pour le brise-glace</a:t>
            </a:r>
          </a:p>
        </p:txBody>
      </p:sp>
      <p:sp>
        <p:nvSpPr>
          <p:cNvPr id="30722" name="Rectangle 14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000">
                <a:latin typeface="Arial" pitchFamily="34" charset="0"/>
                <a:ea typeface="MS PGothic" pitchFamily="34" charset="-128"/>
              </a:rPr>
              <a:t>7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Arial" charset="0"/>
              </a:rPr>
              <a:t>Le </a:t>
            </a:r>
            <a:r>
              <a:rPr lang="en-US" sz="3600" dirty="0" err="1">
                <a:latin typeface="Arial" charset="0"/>
              </a:rPr>
              <a:t>Mentorat</a:t>
            </a:r>
            <a:r>
              <a:rPr lang="en-US" sz="3600" dirty="0">
                <a:latin typeface="Arial" charset="0"/>
              </a:rPr>
              <a:t> pas-à-pas (1/3)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981200"/>
            <a:ext cx="48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000" b="1" dirty="0">
                <a:latin typeface="Arial" pitchFamily="34" charset="0"/>
                <a:cs typeface="Arial" pitchFamily="34" charset="0"/>
              </a:rPr>
              <a:t>La première rencontre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837021"/>
            <a:ext cx="7543800" cy="3182779"/>
          </a:xfrm>
        </p:spPr>
        <p:txBody>
          <a:bodyPr/>
          <a:lstStyle/>
          <a:p>
            <a:pPr marL="515938" indent="-515938" eaLnBrk="1" hangingPunct="1">
              <a:spcBef>
                <a:spcPct val="0"/>
              </a:spcBef>
              <a:spcAft>
                <a:spcPts val="15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Présenter les ressources disponibles</a:t>
            </a:r>
          </a:p>
          <a:p>
            <a:pPr marL="515938" indent="-515938" eaLnBrk="1" hangingPunct="1">
              <a:spcBef>
                <a:spcPct val="0"/>
              </a:spcBef>
              <a:spcAft>
                <a:spcPts val="15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Fournir un retour positif</a:t>
            </a:r>
          </a:p>
          <a:p>
            <a:pPr marL="515938" indent="-515938" eaLnBrk="1" hangingPunct="1">
              <a:spcBef>
                <a:spcPct val="0"/>
              </a:spcBef>
              <a:spcAft>
                <a:spcPts val="15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Expliquer les responsabilités</a:t>
            </a:r>
          </a:p>
          <a:p>
            <a:pPr marL="515938" indent="-515938" eaLnBrk="1" hangingPunct="1">
              <a:spcBef>
                <a:spcPct val="0"/>
              </a:spcBef>
              <a:spcAft>
                <a:spcPts val="1500"/>
              </a:spcAft>
              <a:buClr>
                <a:schemeClr val="tx1"/>
              </a:buClr>
              <a:buFont typeface="Verdana" pitchFamily="34" charset="0"/>
              <a:buAutoNum type="arabicPeriod"/>
            </a:pPr>
            <a:r>
              <a:rPr lang="fr-FR" dirty="0">
                <a:latin typeface="Arial" pitchFamily="34" charset="0"/>
                <a:ea typeface="ヒラギノ角ゴ Pro W3"/>
                <a:cs typeface="Arial" pitchFamily="34" charset="0"/>
              </a:rPr>
              <a:t>Aider à préparer les discours et autres tâches</a:t>
            </a:r>
          </a:p>
        </p:txBody>
      </p:sp>
      <p:sp>
        <p:nvSpPr>
          <p:cNvPr id="32770" name="Rectangle 6"/>
          <p:cNvSpPr>
            <a:spLocks noChangeArrowheads="1"/>
          </p:cNvSpPr>
          <p:nvPr/>
        </p:nvSpPr>
        <p:spPr bwMode="auto">
          <a:xfrm>
            <a:off x="8458200" y="6400800"/>
            <a:ext cx="2428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FR" sz="1000">
                <a:latin typeface="Arial" pitchFamily="34" charset="0"/>
                <a:ea typeface="MS PGothic" pitchFamily="34" charset="-128"/>
              </a:rPr>
              <a:t>8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162800" cy="838200"/>
          </a:xfrm>
        </p:spPr>
        <p:txBody>
          <a:bodyPr/>
          <a:lstStyle/>
          <a:p>
            <a:pPr>
              <a:defRPr/>
            </a:pPr>
            <a:r>
              <a:rPr lang="fr-FR" sz="3600">
                <a:latin typeface="Arial" charset="0"/>
              </a:rPr>
              <a:t>Le Mentorat pas-à-pas (2/3)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905000"/>
            <a:ext cx="44958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 sz="3000" b="1" dirty="0">
                <a:latin typeface="Arial" pitchFamily="34" charset="0"/>
                <a:cs typeface="Arial" pitchFamily="34" charset="0"/>
              </a:rPr>
              <a:t>La deuxième rencontre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  <p:bldP spid="5" grpId="0"/>
    </p:bldLst>
  </p:timing>
</p:sld>
</file>

<file path=ppt/theme/theme1.xml><?xml version="1.0" encoding="utf-8"?>
<a:theme xmlns:a="http://schemas.openxmlformats.org/drawingml/2006/main" name="Blank">
  <a:themeElements>
    <a:clrScheme name="Custom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2A4A0"/>
      </a:accent1>
      <a:accent2>
        <a:srgbClr val="00293F"/>
      </a:accent2>
      <a:accent3>
        <a:srgbClr val="FFE775"/>
      </a:accent3>
      <a:accent4>
        <a:srgbClr val="B91428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405</Words>
  <Application>Microsoft Office PowerPoint</Application>
  <PresentationFormat>On-screen Show (4:3)</PresentationFormat>
  <Paragraphs>100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PGothic</vt:lpstr>
      <vt:lpstr>Arial</vt:lpstr>
      <vt:lpstr>Times</vt:lpstr>
      <vt:lpstr>Verdana</vt:lpstr>
      <vt:lpstr>Webdings</vt:lpstr>
      <vt:lpstr>ヒラギノ角ゴ Pro W3</vt:lpstr>
      <vt:lpstr>Blank</vt:lpstr>
      <vt:lpstr>PowerPoint Presentation</vt:lpstr>
      <vt:lpstr>Qu’est-ce qu’un Mentor?</vt:lpstr>
      <vt:lpstr>Faciliter l’apprentissage</vt:lpstr>
      <vt:lpstr>Développement des qualités spécifiques</vt:lpstr>
      <vt:lpstr>Avantages pour le mentor</vt:lpstr>
      <vt:lpstr>Avantages pour les Clubs</vt:lpstr>
      <vt:lpstr>Qualités d’un Mentor</vt:lpstr>
      <vt:lpstr>Le Mentorat pas-à-pas (1/3)</vt:lpstr>
      <vt:lpstr>Le Mentorat pas-à-pas (2/3)</vt:lpstr>
      <vt:lpstr>Le Mentorat pas-à-pas (3/3)</vt:lpstr>
      <vt:lpstr>Qualités des Mentorés</vt:lpstr>
      <vt:lpstr>Une relation limitée dans le temps</vt:lpstr>
      <vt:lpstr>Mots-clés d’un relation complice</vt:lpstr>
    </vt:vector>
  </TitlesOfParts>
  <Company>Dynamic Graphics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Corey Smith</dc:creator>
  <cp:lastModifiedBy>Alan</cp:lastModifiedBy>
  <cp:revision>78</cp:revision>
  <cp:lastPrinted>2011-03-07T22:20:14Z</cp:lastPrinted>
  <dcterms:created xsi:type="dcterms:W3CDTF">2011-03-23T15:22:13Z</dcterms:created>
  <dcterms:modified xsi:type="dcterms:W3CDTF">2017-02-03T19:06:43Z</dcterms:modified>
</cp:coreProperties>
</file>